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0" r:id="rId3"/>
    <p:sldId id="267" r:id="rId4"/>
    <p:sldId id="268" r:id="rId5"/>
    <p:sldId id="305" r:id="rId6"/>
    <p:sldId id="279" r:id="rId7"/>
    <p:sldId id="278" r:id="rId8"/>
    <p:sldId id="269" r:id="rId9"/>
    <p:sldId id="270" r:id="rId10"/>
    <p:sldId id="318" r:id="rId11"/>
    <p:sldId id="275" r:id="rId12"/>
    <p:sldId id="284" r:id="rId13"/>
  </p:sldIdLst>
  <p:sldSz cx="12192000" cy="6858000"/>
  <p:notesSz cx="6858000" cy="9144000"/>
  <p:embeddedFontLst>
    <p:embeddedFont>
      <p:font typeface="Poppins SemiBold" panose="00000700000000000000" charset="0"/>
      <p:bold r:id="rId19"/>
    </p:embeddedFont>
    <p:embeddedFont>
      <p:font typeface="Poppins Medium" panose="00000600000000000000" charset="0"/>
      <p:regular r:id="rId20"/>
    </p:embeddedFont>
    <p:embeddedFont>
      <p:font typeface="Roboto Light" panose="02000000000000000000" charset="0"/>
      <p:regular r:id="rId21"/>
      <p:italic r:id="rId22"/>
    </p:embeddedFont>
    <p:embeddedFont>
      <p:font typeface="Arial Black" panose="020B0A04020102020204" charset="0"/>
      <p:bold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5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pos="542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93F7"/>
    <a:srgbClr val="2753FC"/>
    <a:srgbClr val="2757FC"/>
    <a:srgbClr val="0DA6F3"/>
    <a:srgbClr val="284BFC"/>
    <a:srgbClr val="01ABEF"/>
    <a:srgbClr val="576CF9"/>
    <a:srgbClr val="579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850"/>
        <p:guide pos="3755"/>
        <p:guide pos="542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5.xml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Poppins SemiBold" panose="00000700000000000000" charset="0"/>
                <a:cs typeface="Poppins Medium" panose="00000600000000000000" charset="0"/>
              </a:rPr>
            </a:fld>
            <a:endParaRPr lang="zh-CN" altLang="en-US">
              <a:ea typeface="Poppins SemiBold" panose="00000700000000000000" charset="0"/>
              <a:cs typeface="Poppins Medium" panose="000006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Poppins SemiBold" panose="00000700000000000000" charset="0"/>
                <a:cs typeface="Poppins Medium" panose="00000600000000000000" charset="0"/>
              </a:rPr>
            </a:fld>
            <a:endParaRPr lang="zh-CN" altLang="en-US">
              <a:ea typeface="Poppins SemiBold" panose="00000700000000000000" charset="0"/>
              <a:cs typeface="Poppins Medium" panose="000006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 SemiBold" panose="00000700000000000000" charset="0"/>
        <a:ea typeface="Poppins SemiBold" panose="00000700000000000000" charset="0"/>
        <a:cs typeface="Poppins SemiBold" panose="000007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 SemiBold" panose="00000700000000000000" charset="0"/>
        <a:ea typeface="Poppins SemiBold" panose="00000700000000000000" charset="0"/>
        <a:cs typeface="Poppins SemiBold" panose="000007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 SemiBold" panose="00000700000000000000" charset="0"/>
        <a:ea typeface="Poppins SemiBold" panose="00000700000000000000" charset="0"/>
        <a:cs typeface="Poppins SemiBold" panose="000007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 SemiBold" panose="00000700000000000000" charset="0"/>
        <a:ea typeface="Poppins SemiBold" panose="00000700000000000000" charset="0"/>
        <a:cs typeface="Poppins SemiBold" panose="000007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 SemiBold" panose="00000700000000000000" charset="0"/>
        <a:ea typeface="Poppins SemiBold" panose="00000700000000000000" charset="0"/>
        <a:cs typeface="Poppins SemiBold" panose="000007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SemiBold" panose="00000700000000000000" charset="0"/>
          <a:ea typeface="Poppins SemiBold" panose="00000700000000000000" charset="0"/>
          <a:cs typeface="Poppins SemiBold" panose="000007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 SemiBold" panose="00000700000000000000" charset="0"/>
          <a:ea typeface="Poppins SemiBold" panose="00000700000000000000" charset="0"/>
          <a:cs typeface="Poppins SemiBold" panose="000007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 SemiBold" panose="00000700000000000000" charset="0"/>
          <a:ea typeface="Poppins SemiBold" panose="00000700000000000000" charset="0"/>
          <a:cs typeface="Poppins SemiBold" panose="000007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 SemiBold" panose="00000700000000000000" charset="0"/>
          <a:ea typeface="Poppins SemiBold" panose="00000700000000000000" charset="0"/>
          <a:cs typeface="Poppins SemiBold" panose="000007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SemiBold" panose="00000700000000000000" charset="0"/>
          <a:ea typeface="Poppins SemiBold" panose="00000700000000000000" charset="0"/>
          <a:cs typeface="Poppins SemiBold" panose="000007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SemiBold" panose="00000700000000000000" charset="0"/>
          <a:ea typeface="Poppins SemiBold" panose="00000700000000000000" charset="0"/>
          <a:cs typeface="Poppins SemiBold" panose="000007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7831815_摘要商业室内背景，蓝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ABEF">
                  <a:alpha val="70000"/>
                </a:srgbClr>
              </a:gs>
              <a:gs pos="100000">
                <a:srgbClr val="284BFC">
                  <a:alpha val="8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SemiBold" panose="00000700000000000000" charset="0"/>
            </a:endParaRPr>
          </a:p>
        </p:txBody>
      </p:sp>
      <p:sp>
        <p:nvSpPr>
          <p:cNvPr id="14" name="任意多边形: 形状 7"/>
          <p:cNvSpPr/>
          <p:nvPr/>
        </p:nvSpPr>
        <p:spPr>
          <a:xfrm>
            <a:off x="0" y="5618831"/>
            <a:ext cx="12192000" cy="1238819"/>
          </a:xfrm>
          <a:custGeom>
            <a:avLst/>
            <a:gdLst>
              <a:gd name="connsiteX0" fmla="*/ 0 w 12192000"/>
              <a:gd name="connsiteY0" fmla="*/ 0 h 1238819"/>
              <a:gd name="connsiteX1" fmla="*/ 1664 w 12192000"/>
              <a:gd name="connsiteY1" fmla="*/ 584 h 1238819"/>
              <a:gd name="connsiteX2" fmla="*/ 6096000 w 12192000"/>
              <a:gd name="connsiteY2" fmla="*/ 756219 h 1238819"/>
              <a:gd name="connsiteX3" fmla="*/ 12190337 w 12192000"/>
              <a:gd name="connsiteY3" fmla="*/ 584 h 1238819"/>
              <a:gd name="connsiteX4" fmla="*/ 12192000 w 12192000"/>
              <a:gd name="connsiteY4" fmla="*/ 0 h 1238819"/>
              <a:gd name="connsiteX5" fmla="*/ 12192000 w 12192000"/>
              <a:gd name="connsiteY5" fmla="*/ 1238819 h 1238819"/>
              <a:gd name="connsiteX6" fmla="*/ 0 w 12192000"/>
              <a:gd name="connsiteY6" fmla="*/ 1238819 h 123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238819">
                <a:moveTo>
                  <a:pt x="0" y="0"/>
                </a:moveTo>
                <a:lnTo>
                  <a:pt x="1664" y="584"/>
                </a:lnTo>
                <a:cubicBezTo>
                  <a:pt x="1450239" y="462070"/>
                  <a:pt x="3642464" y="756219"/>
                  <a:pt x="6096000" y="756219"/>
                </a:cubicBezTo>
                <a:cubicBezTo>
                  <a:pt x="8549536" y="756219"/>
                  <a:pt x="10741762" y="462070"/>
                  <a:pt x="12190337" y="584"/>
                </a:cubicBezTo>
                <a:lnTo>
                  <a:pt x="12192000" y="0"/>
                </a:lnTo>
                <a:lnTo>
                  <a:pt x="12192000" y="1238819"/>
                </a:lnTo>
                <a:lnTo>
                  <a:pt x="0" y="12388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611120" y="768350"/>
            <a:ext cx="62318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PROJECT</a:t>
            </a:r>
            <a:endParaRPr lang="en-US" sz="4400">
              <a:solidFill>
                <a:schemeClr val="accent5">
                  <a:lumMod val="5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47675" y="2274570"/>
            <a:ext cx="62484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</a:rPr>
              <a:t> ATTENDANCE</a:t>
            </a:r>
            <a:endParaRPr lang="en-US" sz="28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 AND </a:t>
            </a:r>
            <a:endParaRPr lang="en-US" sz="28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LEAVE </a:t>
            </a:r>
            <a:endParaRPr lang="en-US" sz="28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MANAGEMENT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7" name="Picture 6" descr="logo 1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790" y="856615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 userDrawn="1"/>
        </p:nvSpPr>
        <p:spPr>
          <a:xfrm>
            <a:off x="123825" y="32385"/>
            <a:ext cx="737235" cy="737235"/>
          </a:xfrm>
          <a:prstGeom prst="ellipse">
            <a:avLst/>
          </a:prstGeom>
          <a:gradFill>
            <a:gsLst>
              <a:gs pos="0">
                <a:srgbClr val="01ABEF">
                  <a:alpha val="26000"/>
                </a:srgbClr>
              </a:gs>
              <a:gs pos="100000">
                <a:srgbClr val="284BFC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46050" y="511175"/>
            <a:ext cx="304165" cy="304165"/>
          </a:xfrm>
          <a:prstGeom prst="ellipse">
            <a:avLst/>
          </a:prstGeom>
          <a:gradFill>
            <a:gsLst>
              <a:gs pos="0">
                <a:srgbClr val="01ABEF">
                  <a:alpha val="48000"/>
                </a:srgbClr>
              </a:gs>
              <a:gs pos="100000">
                <a:srgbClr val="284BFC">
                  <a:alpha val="3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pic>
        <p:nvPicPr>
          <p:cNvPr id="3" name="Picture 2" descr="Screenshot (2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990" y="1045845"/>
            <a:ext cx="9735820" cy="47669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117850" y="142875"/>
            <a:ext cx="6731000" cy="54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4400" u="sng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EMPLOYEE DASBOARD</a:t>
            </a:r>
            <a:endParaRPr lang="en-IN" altLang="en-US" sz="4400" u="sng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ABEF">
                  <a:alpha val="70000"/>
                </a:srgbClr>
              </a:gs>
              <a:gs pos="100000">
                <a:srgbClr val="284BFC">
                  <a:alpha val="8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SemiBold" panose="00000700000000000000" charset="0"/>
            </a:endParaRPr>
          </a:p>
        </p:txBody>
      </p:sp>
      <p:sp>
        <p:nvSpPr>
          <p:cNvPr id="14" name="任意多边形: 形状 7"/>
          <p:cNvSpPr/>
          <p:nvPr/>
        </p:nvSpPr>
        <p:spPr>
          <a:xfrm>
            <a:off x="0" y="5618831"/>
            <a:ext cx="12192000" cy="1238819"/>
          </a:xfrm>
          <a:custGeom>
            <a:avLst/>
            <a:gdLst>
              <a:gd name="connsiteX0" fmla="*/ 0 w 12192000"/>
              <a:gd name="connsiteY0" fmla="*/ 0 h 1238819"/>
              <a:gd name="connsiteX1" fmla="*/ 1664 w 12192000"/>
              <a:gd name="connsiteY1" fmla="*/ 584 h 1238819"/>
              <a:gd name="connsiteX2" fmla="*/ 6096000 w 12192000"/>
              <a:gd name="connsiteY2" fmla="*/ 756219 h 1238819"/>
              <a:gd name="connsiteX3" fmla="*/ 12190337 w 12192000"/>
              <a:gd name="connsiteY3" fmla="*/ 584 h 1238819"/>
              <a:gd name="connsiteX4" fmla="*/ 12192000 w 12192000"/>
              <a:gd name="connsiteY4" fmla="*/ 0 h 1238819"/>
              <a:gd name="connsiteX5" fmla="*/ 12192000 w 12192000"/>
              <a:gd name="connsiteY5" fmla="*/ 1238819 h 1238819"/>
              <a:gd name="connsiteX6" fmla="*/ 0 w 12192000"/>
              <a:gd name="connsiteY6" fmla="*/ 1238819 h 123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238819">
                <a:moveTo>
                  <a:pt x="0" y="0"/>
                </a:moveTo>
                <a:lnTo>
                  <a:pt x="1664" y="584"/>
                </a:lnTo>
                <a:cubicBezTo>
                  <a:pt x="1450239" y="462070"/>
                  <a:pt x="3642464" y="756219"/>
                  <a:pt x="6096000" y="756219"/>
                </a:cubicBezTo>
                <a:cubicBezTo>
                  <a:pt x="8549536" y="756219"/>
                  <a:pt x="10741762" y="462070"/>
                  <a:pt x="12190337" y="584"/>
                </a:cubicBezTo>
                <a:lnTo>
                  <a:pt x="12192000" y="0"/>
                </a:lnTo>
                <a:lnTo>
                  <a:pt x="12192000" y="1238819"/>
                </a:lnTo>
                <a:lnTo>
                  <a:pt x="0" y="12388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3000" y="2168525"/>
            <a:ext cx="7390765" cy="2723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IN" altLang="en-US" sz="4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THANK YOU</a:t>
            </a:r>
            <a:endParaRPr lang="en-IN" altLang="en-US" sz="4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7831815_摘要商业室内背景，蓝"/>
          <p:cNvPicPr>
            <a:picLocks noChangeAspect="1"/>
          </p:cNvPicPr>
          <p:nvPr/>
        </p:nvPicPr>
        <p:blipFill>
          <a:blip r:embed="rId1"/>
          <a:srcRect t="7819" b="78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ABEF">
                  <a:alpha val="70000"/>
                </a:srgbClr>
              </a:gs>
              <a:gs pos="100000">
                <a:srgbClr val="284BFC">
                  <a:alpha val="8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SemiBold" panose="00000700000000000000" charset="0"/>
            </a:endParaRPr>
          </a:p>
        </p:txBody>
      </p:sp>
      <p:sp>
        <p:nvSpPr>
          <p:cNvPr id="14" name="任意多边形: 形状 7"/>
          <p:cNvSpPr/>
          <p:nvPr/>
        </p:nvSpPr>
        <p:spPr>
          <a:xfrm>
            <a:off x="0" y="5618831"/>
            <a:ext cx="12192000" cy="1238819"/>
          </a:xfrm>
          <a:custGeom>
            <a:avLst/>
            <a:gdLst>
              <a:gd name="connsiteX0" fmla="*/ 0 w 12192000"/>
              <a:gd name="connsiteY0" fmla="*/ 0 h 1238819"/>
              <a:gd name="connsiteX1" fmla="*/ 1664 w 12192000"/>
              <a:gd name="connsiteY1" fmla="*/ 584 h 1238819"/>
              <a:gd name="connsiteX2" fmla="*/ 6096000 w 12192000"/>
              <a:gd name="connsiteY2" fmla="*/ 756219 h 1238819"/>
              <a:gd name="connsiteX3" fmla="*/ 12190337 w 12192000"/>
              <a:gd name="connsiteY3" fmla="*/ 584 h 1238819"/>
              <a:gd name="connsiteX4" fmla="*/ 12192000 w 12192000"/>
              <a:gd name="connsiteY4" fmla="*/ 0 h 1238819"/>
              <a:gd name="connsiteX5" fmla="*/ 12192000 w 12192000"/>
              <a:gd name="connsiteY5" fmla="*/ 1238819 h 1238819"/>
              <a:gd name="connsiteX6" fmla="*/ 0 w 12192000"/>
              <a:gd name="connsiteY6" fmla="*/ 1238819 h 123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238819">
                <a:moveTo>
                  <a:pt x="0" y="0"/>
                </a:moveTo>
                <a:lnTo>
                  <a:pt x="1664" y="584"/>
                </a:lnTo>
                <a:cubicBezTo>
                  <a:pt x="1450239" y="462070"/>
                  <a:pt x="3642464" y="756219"/>
                  <a:pt x="6096000" y="756219"/>
                </a:cubicBezTo>
                <a:cubicBezTo>
                  <a:pt x="8549536" y="756219"/>
                  <a:pt x="10741762" y="462070"/>
                  <a:pt x="12190337" y="584"/>
                </a:cubicBezTo>
                <a:lnTo>
                  <a:pt x="12192000" y="0"/>
                </a:lnTo>
                <a:lnTo>
                  <a:pt x="12192000" y="1238819"/>
                </a:lnTo>
                <a:lnTo>
                  <a:pt x="0" y="12388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315970" y="1120775"/>
            <a:ext cx="50304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Team- 5</a:t>
            </a:r>
            <a:endParaRPr lang="en-US" sz="4400">
              <a:solidFill>
                <a:schemeClr val="accent5">
                  <a:lumMod val="5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031365" y="2904490"/>
            <a:ext cx="7533005" cy="2308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/>
              <a:t> </a:t>
            </a:r>
            <a:r>
              <a:rPr lang="en-US" sz="2800">
                <a:solidFill>
                  <a:schemeClr val="bg1"/>
                </a:solidFill>
              </a:rPr>
              <a:t>Riya </a:t>
            </a:r>
            <a:r>
              <a:rPr lang="en-IN" altLang="en-US" sz="2800">
                <a:solidFill>
                  <a:schemeClr val="bg1"/>
                </a:solidFill>
              </a:rPr>
              <a:t>Yadav</a:t>
            </a:r>
            <a:endParaRPr lang="en-US" sz="2800">
              <a:solidFill>
                <a:schemeClr val="bg1"/>
              </a:solidFill>
            </a:endParaRPr>
          </a:p>
          <a:p>
            <a:pPr algn="l"/>
            <a:r>
              <a:rPr lang="en-US" sz="2800">
                <a:solidFill>
                  <a:schemeClr val="bg1"/>
                </a:solidFill>
              </a:rPr>
              <a:t>Sanjana</a:t>
            </a:r>
            <a:r>
              <a:rPr lang="en-IN" altLang="en-US" sz="2800">
                <a:solidFill>
                  <a:schemeClr val="bg1"/>
                </a:solidFill>
              </a:rPr>
              <a:t> Gupta</a:t>
            </a:r>
            <a:endParaRPr lang="en-US" sz="2800">
              <a:solidFill>
                <a:schemeClr val="bg1"/>
              </a:solidFill>
            </a:endParaRPr>
          </a:p>
          <a:p>
            <a:pPr algn="l"/>
            <a:r>
              <a:rPr lang="en-US" sz="2800">
                <a:solidFill>
                  <a:schemeClr val="bg1"/>
                </a:solidFill>
              </a:rPr>
              <a:t>Simran</a:t>
            </a:r>
            <a:r>
              <a:rPr lang="en-IN" altLang="en-US" sz="2800">
                <a:solidFill>
                  <a:schemeClr val="bg1"/>
                </a:solidFill>
              </a:rPr>
              <a:t> Pandey</a:t>
            </a:r>
            <a:endParaRPr lang="en-US" sz="2800">
              <a:solidFill>
                <a:schemeClr val="bg1"/>
              </a:solidFill>
            </a:endParaRPr>
          </a:p>
          <a:p>
            <a:pPr algn="l"/>
            <a:r>
              <a:rPr lang="en-US" sz="2800">
                <a:solidFill>
                  <a:schemeClr val="bg1"/>
                </a:solidFill>
              </a:rPr>
              <a:t>Yuvraj</a:t>
            </a:r>
            <a:r>
              <a:rPr lang="en-IN" altLang="en-US" sz="2800">
                <a:solidFill>
                  <a:schemeClr val="bg1"/>
                </a:solidFill>
              </a:rPr>
              <a:t> Singh</a:t>
            </a:r>
            <a:endParaRPr lang="en-US" sz="2800">
              <a:solidFill>
                <a:schemeClr val="bg1"/>
              </a:solidFill>
            </a:endParaRPr>
          </a:p>
          <a:p>
            <a:pPr algn="l"/>
            <a:r>
              <a:rPr lang="en-US" sz="2800">
                <a:solidFill>
                  <a:schemeClr val="bg1"/>
                </a:solidFill>
              </a:rPr>
              <a:t>Sanjeev</a:t>
            </a:r>
            <a:r>
              <a:rPr lang="en-IN" altLang="en-US" sz="2800">
                <a:solidFill>
                  <a:schemeClr val="bg1"/>
                </a:solidFill>
              </a:rPr>
              <a:t> Ranjan</a:t>
            </a:r>
            <a:endParaRPr lang="en-US" sz="2800">
              <a:solidFill>
                <a:schemeClr val="bg1"/>
              </a:solidFill>
            </a:endParaRPr>
          </a:p>
          <a:p>
            <a:pPr algn="l"/>
            <a:r>
              <a:rPr lang="en-US" sz="2800">
                <a:solidFill>
                  <a:schemeClr val="bg1"/>
                </a:solidFill>
              </a:rPr>
              <a:t>Sankalp</a:t>
            </a:r>
            <a:r>
              <a:rPr lang="en-IN" altLang="en-US" sz="2800">
                <a:solidFill>
                  <a:schemeClr val="bg1"/>
                </a:solidFill>
              </a:rPr>
              <a:t> Maheshwari</a:t>
            </a:r>
            <a:endParaRPr lang="en-I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任意多边形: 形状 20"/>
          <p:cNvSpPr/>
          <p:nvPr/>
        </p:nvSpPr>
        <p:spPr>
          <a:xfrm>
            <a:off x="7035165" y="0"/>
            <a:ext cx="5156835" cy="6858000"/>
          </a:xfrm>
          <a:custGeom>
            <a:avLst/>
            <a:gdLst>
              <a:gd name="connsiteX0" fmla="*/ 1316173 w 4916262"/>
              <a:gd name="connsiteY0" fmla="*/ 0 h 6857999"/>
              <a:gd name="connsiteX1" fmla="*/ 4916262 w 4916262"/>
              <a:gd name="connsiteY1" fmla="*/ 0 h 6857999"/>
              <a:gd name="connsiteX2" fmla="*/ 4916262 w 4916262"/>
              <a:gd name="connsiteY2" fmla="*/ 6857999 h 6857999"/>
              <a:gd name="connsiteX3" fmla="*/ 1819494 w 4916262"/>
              <a:gd name="connsiteY3" fmla="*/ 6857999 h 6857999"/>
              <a:gd name="connsiteX4" fmla="*/ 1663784 w 4916262"/>
              <a:gd name="connsiteY4" fmla="*/ 6735635 h 6857999"/>
              <a:gd name="connsiteX5" fmla="*/ 0 w 4916262"/>
              <a:gd name="connsiteY5" fmla="*/ 3207657 h 6857999"/>
              <a:gd name="connsiteX6" fmla="*/ 1044023 w 4916262"/>
              <a:gd name="connsiteY6" fmla="*/ 2994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6262" h="6857999">
                <a:moveTo>
                  <a:pt x="1316173" y="0"/>
                </a:moveTo>
                <a:lnTo>
                  <a:pt x="4916262" y="0"/>
                </a:lnTo>
                <a:lnTo>
                  <a:pt x="4916262" y="6857999"/>
                </a:lnTo>
                <a:lnTo>
                  <a:pt x="1819494" y="6857999"/>
                </a:lnTo>
                <a:lnTo>
                  <a:pt x="1663784" y="6735635"/>
                </a:lnTo>
                <a:cubicBezTo>
                  <a:pt x="647669" y="5897063"/>
                  <a:pt x="0" y="4627996"/>
                  <a:pt x="0" y="3207657"/>
                </a:cubicBezTo>
                <a:cubicBezTo>
                  <a:pt x="0" y="2102950"/>
                  <a:pt x="391800" y="1089752"/>
                  <a:pt x="1044023" y="299440"/>
                </a:cubicBezTo>
                <a:close/>
              </a:path>
            </a:pathLst>
          </a:custGeom>
          <a:gradFill>
            <a:gsLst>
              <a:gs pos="0">
                <a:srgbClr val="01ABEF">
                  <a:alpha val="100000"/>
                </a:srgbClr>
              </a:gs>
              <a:gs pos="100000">
                <a:srgbClr val="284BFC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123825" y="32385"/>
            <a:ext cx="737235" cy="737235"/>
          </a:xfrm>
          <a:prstGeom prst="ellipse">
            <a:avLst/>
          </a:prstGeom>
          <a:gradFill>
            <a:gsLst>
              <a:gs pos="0">
                <a:srgbClr val="01ABEF">
                  <a:alpha val="26000"/>
                </a:srgbClr>
              </a:gs>
              <a:gs pos="100000">
                <a:srgbClr val="284BFC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46050" y="511175"/>
            <a:ext cx="304165" cy="304165"/>
          </a:xfrm>
          <a:prstGeom prst="ellipse">
            <a:avLst/>
          </a:prstGeom>
          <a:gradFill>
            <a:gsLst>
              <a:gs pos="0">
                <a:srgbClr val="01ABEF">
                  <a:alpha val="48000"/>
                </a:srgbClr>
              </a:gs>
              <a:gs pos="100000">
                <a:srgbClr val="284BFC">
                  <a:alpha val="3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pic>
        <p:nvPicPr>
          <p:cNvPr id="16" name="图片 15" descr="333438303937363b333438313038383bcfeec4bfd0a7c2c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31925" y="3769995"/>
            <a:ext cx="398780" cy="3987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08050" y="558863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ea"/>
              </a:rPr>
              <a:t>Your Title</a:t>
            </a:r>
            <a:endParaRPr lang="en-US" altLang="zh-CN" dirty="0">
              <a:solidFill>
                <a:schemeClr val="bg1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ea"/>
            </a:endParaRPr>
          </a:p>
        </p:txBody>
      </p:sp>
      <p:pic>
        <p:nvPicPr>
          <p:cNvPr id="22" name="图片 21" descr="333438303937363b333438313035373bb9abcbbed3c5cac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7640" y="5153660"/>
            <a:ext cx="388620" cy="3886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399155" y="353060"/>
            <a:ext cx="5393055" cy="1040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 Introduction</a:t>
            </a:r>
            <a:endParaRPr lang="en-US" sz="4400">
              <a:solidFill>
                <a:schemeClr val="accent5">
                  <a:lumMod val="5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50850" y="1392555"/>
            <a:ext cx="11163935" cy="5157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Welcome to our  Attendance and Leave Management System. In today's fast-paced work environment, effective management of employee attendance and leave is paramount for organizational success. Our system represents a comprehensive solution designed to streamline and optimize these critical processes.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Purpose: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</a:t>
            </a:r>
            <a:r>
              <a:rPr lang="en-I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Our system is developed to simplify the management of employee attendance and leave, ensuring accuracy, efficiency, and compliance with organizational policies and regulations.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Scope:</a:t>
            </a:r>
            <a:r>
              <a:rPr lang="en-I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Covering the entire spectrum of attendance and leave management, our system offers features for leave request submission, approval workflows, attendance tracking, reporting, and analytics.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Technology Stack: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Built on the robust MVC.NET framework, our system leverages modern technologies to provide a scalable, reliable, and user-friendly solution.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Benefits: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By automating manual tasks and providing real-time insights into workforce attendance, our system empowers organizations to make informed decisions, improve productivity, and enhance employee satisfaction.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indent="0">
              <a:buFont typeface="Wingdings" panose="05000000000000000000" charset="0"/>
              <a:buNone/>
            </a:pP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椭圆 7"/>
          <p:cNvSpPr/>
          <p:nvPr userDrawn="1"/>
        </p:nvSpPr>
        <p:spPr>
          <a:xfrm>
            <a:off x="123825" y="32385"/>
            <a:ext cx="737235" cy="737235"/>
          </a:xfrm>
          <a:prstGeom prst="ellipse">
            <a:avLst/>
          </a:prstGeom>
          <a:gradFill>
            <a:gsLst>
              <a:gs pos="0">
                <a:srgbClr val="01ABEF">
                  <a:alpha val="26000"/>
                </a:srgbClr>
              </a:gs>
              <a:gs pos="100000">
                <a:srgbClr val="284BFC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146050" y="511175"/>
            <a:ext cx="304165" cy="304165"/>
          </a:xfrm>
          <a:prstGeom prst="ellipse">
            <a:avLst/>
          </a:prstGeom>
          <a:gradFill>
            <a:gsLst>
              <a:gs pos="0">
                <a:srgbClr val="01ABEF">
                  <a:alpha val="48000"/>
                </a:srgbClr>
              </a:gs>
              <a:gs pos="100000">
                <a:srgbClr val="284BFC">
                  <a:alpha val="3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18" name="任意多边形: 形状 7"/>
          <p:cNvSpPr/>
          <p:nvPr/>
        </p:nvSpPr>
        <p:spPr>
          <a:xfrm flipH="1">
            <a:off x="8804910" y="3442970"/>
            <a:ext cx="3387725" cy="3415030"/>
          </a:xfrm>
          <a:custGeom>
            <a:avLst/>
            <a:gdLst>
              <a:gd name="connsiteX0" fmla="*/ 783771 w 5036457"/>
              <a:gd name="connsiteY0" fmla="*/ 0 h 5076144"/>
              <a:gd name="connsiteX1" fmla="*/ 5036457 w 5036457"/>
              <a:gd name="connsiteY1" fmla="*/ 4252686 h 5076144"/>
              <a:gd name="connsiteX2" fmla="*/ 4987457 w 5036457"/>
              <a:gd name="connsiteY2" fmla="*/ 4900329 h 5076144"/>
              <a:gd name="connsiteX3" fmla="*/ 4956059 w 5036457"/>
              <a:gd name="connsiteY3" fmla="*/ 5076144 h 5076144"/>
              <a:gd name="connsiteX4" fmla="*/ 0 w 5036457"/>
              <a:gd name="connsiteY4" fmla="*/ 5076144 h 5076144"/>
              <a:gd name="connsiteX5" fmla="*/ 0 w 5036457"/>
              <a:gd name="connsiteY5" fmla="*/ 73311 h 5076144"/>
              <a:gd name="connsiteX6" fmla="*/ 136129 w 5036457"/>
              <a:gd name="connsiteY6" fmla="*/ 49001 h 5076144"/>
              <a:gd name="connsiteX7" fmla="*/ 783771 w 5036457"/>
              <a:gd name="connsiteY7" fmla="*/ 0 h 507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6457" h="5076144">
                <a:moveTo>
                  <a:pt x="783771" y="0"/>
                </a:moveTo>
                <a:cubicBezTo>
                  <a:pt x="3132465" y="0"/>
                  <a:pt x="5036457" y="1903992"/>
                  <a:pt x="5036457" y="4252686"/>
                </a:cubicBezTo>
                <a:cubicBezTo>
                  <a:pt x="5036457" y="4472876"/>
                  <a:pt x="5019723" y="4689158"/>
                  <a:pt x="4987457" y="4900329"/>
                </a:cubicBezTo>
                <a:lnTo>
                  <a:pt x="4956059" y="5076144"/>
                </a:lnTo>
                <a:lnTo>
                  <a:pt x="0" y="5076144"/>
                </a:lnTo>
                <a:lnTo>
                  <a:pt x="0" y="73311"/>
                </a:lnTo>
                <a:lnTo>
                  <a:pt x="136129" y="49001"/>
                </a:lnTo>
                <a:cubicBezTo>
                  <a:pt x="347299" y="16735"/>
                  <a:pt x="563581" y="0"/>
                  <a:pt x="783771" y="0"/>
                </a:cubicBezTo>
                <a:close/>
              </a:path>
            </a:pathLst>
          </a:custGeom>
          <a:gradFill>
            <a:gsLst>
              <a:gs pos="0">
                <a:srgbClr val="01ABEF">
                  <a:alpha val="100000"/>
                </a:srgbClr>
              </a:gs>
              <a:gs pos="100000">
                <a:srgbClr val="284BFC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50215" y="511175"/>
            <a:ext cx="11069955" cy="1026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44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sz="4400" u="sng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 Black" panose="020B0A04020102020204" charset="0"/>
                <a:cs typeface="Arial Black" panose="020B0A04020102020204" charset="0"/>
              </a:rPr>
              <a:t>ABSTRACT OF THE  PROJECT</a:t>
            </a:r>
            <a:endParaRPr lang="en-US" sz="4400" u="sng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69035" y="1826260"/>
            <a:ext cx="817054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2000">
                <a:solidFill>
                  <a:srgbClr val="0070C0"/>
                </a:solidFill>
              </a:rPr>
              <a:t> Attendance &amp; Leave Management System is an application, which develops a user interface for Attendance &amp; Leave Management for maintaining employee’s leaves records.</a:t>
            </a:r>
            <a:endParaRPr lang="en-US" sz="200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>
                <a:solidFill>
                  <a:srgbClr val="0070C0"/>
                </a:solidFill>
              </a:rPr>
              <a:t> It provides provision for employees to mark their attendance &amp; leaves and it should also help users to track the status of their remaining leaves.</a:t>
            </a:r>
            <a:endParaRPr lang="en-US" sz="200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>
                <a:solidFill>
                  <a:srgbClr val="0070C0"/>
                </a:solidFill>
              </a:rPr>
              <a:t> Managers can approve /reject the leaves and view the overall leaves taken by the employee in a month and year or between the selected days. </a:t>
            </a:r>
            <a:endParaRPr lang="en-US" sz="200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2000">
                <a:solidFill>
                  <a:srgbClr val="0070C0"/>
                </a:solidFill>
              </a:rPr>
              <a:t>As per the employee grade, employee is eligible to get the credit of specific amount of leaves on the first date of every month.  </a:t>
            </a:r>
            <a:endParaRPr lang="en-US" sz="20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对角圆角矩形 29"/>
          <p:cNvSpPr/>
          <p:nvPr/>
        </p:nvSpPr>
        <p:spPr>
          <a:xfrm>
            <a:off x="861060" y="1791335"/>
            <a:ext cx="10615295" cy="76835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1ABEF">
                  <a:alpha val="100000"/>
                </a:srgbClr>
              </a:gs>
              <a:gs pos="100000">
                <a:srgbClr val="284BFC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59395" y="3362325"/>
            <a:ext cx="4332605" cy="3493770"/>
            <a:chOff x="9672" y="3114"/>
            <a:chExt cx="9528" cy="7683"/>
          </a:xfrm>
        </p:grpSpPr>
        <p:sp>
          <p:nvSpPr>
            <p:cNvPr id="4" name="任意多边形 3"/>
            <p:cNvSpPr/>
            <p:nvPr/>
          </p:nvSpPr>
          <p:spPr>
            <a:xfrm>
              <a:off x="9672" y="3114"/>
              <a:ext cx="9528" cy="768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529" h="7691">
                  <a:moveTo>
                    <a:pt x="4" y="5956"/>
                  </a:moveTo>
                  <a:lnTo>
                    <a:pt x="1" y="5797"/>
                  </a:lnTo>
                  <a:cubicBezTo>
                    <a:pt x="-95" y="2528"/>
                    <a:pt x="3195" y="-76"/>
                    <a:pt x="5812" y="1"/>
                  </a:cubicBezTo>
                  <a:lnTo>
                    <a:pt x="5955" y="3"/>
                  </a:lnTo>
                  <a:lnTo>
                    <a:pt x="6114" y="0"/>
                  </a:lnTo>
                  <a:cubicBezTo>
                    <a:pt x="7365" y="-97"/>
                    <a:pt x="8984" y="726"/>
                    <a:pt x="9528" y="1200"/>
                  </a:cubicBezTo>
                  <a:lnTo>
                    <a:pt x="9528" y="7683"/>
                  </a:lnTo>
                  <a:lnTo>
                    <a:pt x="258" y="7683"/>
                  </a:lnTo>
                  <a:cubicBezTo>
                    <a:pt x="124" y="7349"/>
                    <a:pt x="-2" y="6399"/>
                    <a:pt x="0" y="6063"/>
                  </a:cubicBezTo>
                  <a:cubicBezTo>
                    <a:pt x="-1" y="6018"/>
                    <a:pt x="2" y="5962"/>
                    <a:pt x="4" y="5956"/>
                  </a:cubicBezTo>
                  <a:close/>
                </a:path>
              </a:pathLst>
            </a:custGeom>
            <a:gradFill>
              <a:gsLst>
                <a:gs pos="0">
                  <a:srgbClr val="01ABEF">
                    <a:alpha val="26000"/>
                  </a:srgbClr>
                </a:gs>
                <a:gs pos="100000">
                  <a:srgbClr val="284BFC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cs typeface="Poppins SemiBold" panose="00000700000000000000" charset="0"/>
                <a:sym typeface="+mn-ea"/>
              </a:endParaRPr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10873" y="4295"/>
              <a:ext cx="8327" cy="650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8328" h="6507">
                  <a:moveTo>
                    <a:pt x="3" y="4943"/>
                  </a:moveTo>
                  <a:lnTo>
                    <a:pt x="1" y="4811"/>
                  </a:lnTo>
                  <a:cubicBezTo>
                    <a:pt x="-79" y="2098"/>
                    <a:pt x="2651" y="-63"/>
                    <a:pt x="4824" y="1"/>
                  </a:cubicBezTo>
                  <a:lnTo>
                    <a:pt x="4942" y="2"/>
                  </a:lnTo>
                  <a:lnTo>
                    <a:pt x="5074" y="0"/>
                  </a:lnTo>
                  <a:cubicBezTo>
                    <a:pt x="6320" y="-66"/>
                    <a:pt x="7706" y="717"/>
                    <a:pt x="8327" y="1358"/>
                  </a:cubicBezTo>
                  <a:lnTo>
                    <a:pt x="8327" y="6503"/>
                  </a:lnTo>
                  <a:lnTo>
                    <a:pt x="254" y="6503"/>
                  </a:lnTo>
                  <a:cubicBezTo>
                    <a:pt x="113" y="6172"/>
                    <a:pt x="-4" y="5334"/>
                    <a:pt x="0" y="5026"/>
                  </a:cubicBezTo>
                  <a:lnTo>
                    <a:pt x="0" y="5008"/>
                  </a:lnTo>
                  <a:lnTo>
                    <a:pt x="0" y="4990"/>
                  </a:lnTo>
                  <a:lnTo>
                    <a:pt x="1" y="4974"/>
                  </a:lnTo>
                  <a:lnTo>
                    <a:pt x="2" y="4958"/>
                  </a:lnTo>
                  <a:lnTo>
                    <a:pt x="3" y="4943"/>
                  </a:lnTo>
                  <a:close/>
                </a:path>
              </a:pathLst>
            </a:custGeom>
            <a:gradFill>
              <a:gsLst>
                <a:gs pos="0">
                  <a:srgbClr val="01ABEF">
                    <a:alpha val="26000"/>
                  </a:srgbClr>
                </a:gs>
                <a:gs pos="100000">
                  <a:srgbClr val="284BFC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cs typeface="Poppins SemiBold" panose="00000700000000000000" charset="0"/>
                <a:sym typeface="+mn-ea"/>
              </a:endParaRPr>
            </a:p>
          </p:txBody>
        </p:sp>
      </p:grpSp>
      <p:sp>
        <p:nvSpPr>
          <p:cNvPr id="7" name="椭圆 6"/>
          <p:cNvSpPr/>
          <p:nvPr userDrawn="1"/>
        </p:nvSpPr>
        <p:spPr>
          <a:xfrm>
            <a:off x="123825" y="32385"/>
            <a:ext cx="737235" cy="737235"/>
          </a:xfrm>
          <a:prstGeom prst="ellipse">
            <a:avLst/>
          </a:prstGeom>
          <a:gradFill>
            <a:gsLst>
              <a:gs pos="0">
                <a:srgbClr val="01ABEF">
                  <a:alpha val="26000"/>
                </a:srgbClr>
              </a:gs>
              <a:gs pos="100000">
                <a:srgbClr val="284BFC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46050" y="511175"/>
            <a:ext cx="304165" cy="304165"/>
          </a:xfrm>
          <a:prstGeom prst="ellipse">
            <a:avLst/>
          </a:prstGeom>
          <a:gradFill>
            <a:gsLst>
              <a:gs pos="0">
                <a:srgbClr val="01ABEF">
                  <a:alpha val="48000"/>
                </a:srgbClr>
              </a:gs>
              <a:gs pos="100000">
                <a:srgbClr val="284BFC">
                  <a:alpha val="3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13460" y="1942465"/>
            <a:ext cx="23907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sz="3200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OBJECTIVE</a:t>
            </a:r>
            <a:endParaRPr lang="zh-CN" altLang="en-US" sz="3200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95020" y="2974340"/>
            <a:ext cx="670560" cy="670560"/>
          </a:xfrm>
          <a:prstGeom prst="ellipse">
            <a:avLst/>
          </a:prstGeom>
          <a:gradFill>
            <a:gsLst>
              <a:gs pos="0">
                <a:srgbClr val="01ABEF">
                  <a:alpha val="100000"/>
                </a:srgbClr>
              </a:gs>
              <a:gs pos="100000">
                <a:srgbClr val="284BFC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95020" y="4043680"/>
            <a:ext cx="670560" cy="670560"/>
          </a:xfrm>
          <a:prstGeom prst="ellipse">
            <a:avLst/>
          </a:prstGeom>
          <a:gradFill>
            <a:gsLst>
              <a:gs pos="0">
                <a:srgbClr val="01ABEF">
                  <a:alpha val="100000"/>
                </a:srgbClr>
              </a:gs>
              <a:gs pos="100000">
                <a:srgbClr val="284BFC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95020" y="5113020"/>
            <a:ext cx="670560" cy="670560"/>
          </a:xfrm>
          <a:prstGeom prst="ellipse">
            <a:avLst/>
          </a:prstGeom>
          <a:gradFill>
            <a:gsLst>
              <a:gs pos="0">
                <a:srgbClr val="01ABEF">
                  <a:alpha val="100000"/>
                </a:srgbClr>
              </a:gs>
              <a:gs pos="100000">
                <a:srgbClr val="284BFC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339465" y="2139950"/>
            <a:ext cx="650240" cy="154940"/>
            <a:chOff x="5741" y="3312"/>
            <a:chExt cx="1509" cy="360"/>
          </a:xfr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8900000" scaled="0"/>
          </a:gradFill>
        </p:grpSpPr>
        <p:sp>
          <p:nvSpPr>
            <p:cNvPr id="32" name="燕尾形 31"/>
            <p:cNvSpPr/>
            <p:nvPr/>
          </p:nvSpPr>
          <p:spPr>
            <a:xfrm>
              <a:off x="5741" y="3312"/>
              <a:ext cx="360" cy="3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Poppins SemiBold" panose="00000700000000000000" charset="0"/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6124" y="3312"/>
              <a:ext cx="360" cy="3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Poppins SemiBold" panose="00000700000000000000" charset="0"/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6507" y="3312"/>
              <a:ext cx="360" cy="3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Poppins SemiBold" panose="00000700000000000000" charset="0"/>
              </a:endParaRPr>
            </a:p>
          </p:txBody>
        </p:sp>
        <p:sp>
          <p:nvSpPr>
            <p:cNvPr id="36" name="燕尾形 35"/>
            <p:cNvSpPr/>
            <p:nvPr/>
          </p:nvSpPr>
          <p:spPr>
            <a:xfrm>
              <a:off x="6890" y="3312"/>
              <a:ext cx="360" cy="3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Poppins SemiBold" panose="00000700000000000000" charset="0"/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1705610" y="2931160"/>
            <a:ext cx="9770110" cy="1111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Development of Attendance &amp; Leave Management System to automate the attendance and leave management of the employees</a:t>
            </a:r>
            <a:r>
              <a:rPr lang="en-I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.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705610" y="4197350"/>
            <a:ext cx="7569200" cy="548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U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sing ASP.NET MVC &amp; Entity</a:t>
            </a:r>
            <a:r>
              <a:rPr lang="en-I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 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Framework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704975" y="5206365"/>
            <a:ext cx="977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The application is mainly used by Admins, Managers and Employees.</a:t>
            </a:r>
            <a:r>
              <a:rPr lang="en-US"/>
              <a:t>  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 userDrawn="1"/>
        </p:nvSpPr>
        <p:spPr>
          <a:xfrm>
            <a:off x="123825" y="32385"/>
            <a:ext cx="737235" cy="737235"/>
          </a:xfrm>
          <a:prstGeom prst="ellipse">
            <a:avLst/>
          </a:prstGeom>
          <a:gradFill>
            <a:gsLst>
              <a:gs pos="0">
                <a:srgbClr val="01ABEF">
                  <a:alpha val="26000"/>
                </a:srgbClr>
              </a:gs>
              <a:gs pos="100000">
                <a:srgbClr val="284BFC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46050" y="511175"/>
            <a:ext cx="304165" cy="304165"/>
          </a:xfrm>
          <a:prstGeom prst="ellipse">
            <a:avLst/>
          </a:prstGeom>
          <a:gradFill>
            <a:gsLst>
              <a:gs pos="0">
                <a:srgbClr val="01ABEF">
                  <a:alpha val="48000"/>
                </a:srgbClr>
              </a:gs>
              <a:gs pos="100000">
                <a:srgbClr val="284BFC">
                  <a:alpha val="3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956175" y="1545590"/>
            <a:ext cx="2279015" cy="445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ABEF">
                  <a:alpha val="100000"/>
                </a:srgbClr>
              </a:gs>
              <a:gs pos="100000">
                <a:srgbClr val="284BFC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IN" altLang="zh-CN">
                <a:cs typeface="Poppins SemiBold" panose="00000700000000000000" charset="0"/>
                <a:sym typeface="+mn-ea"/>
              </a:rPr>
              <a:t>User Roles</a:t>
            </a:r>
            <a:endParaRPr lang="en-IN" altLang="zh-CN">
              <a:cs typeface="Poppins SemiBold" panose="00000700000000000000" charset="0"/>
              <a:sym typeface="+mn-ea"/>
            </a:endParaRPr>
          </a:p>
        </p:txBody>
      </p:sp>
      <p:sp>
        <p:nvSpPr>
          <p:cNvPr id="6" name="左大括号 5"/>
          <p:cNvSpPr/>
          <p:nvPr/>
        </p:nvSpPr>
        <p:spPr>
          <a:xfrm rot="5400000" flipV="1">
            <a:off x="5843905" y="-1739900"/>
            <a:ext cx="504190" cy="812482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0DA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Poppins SemiBold" panose="00000700000000000000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085205" y="2318385"/>
            <a:ext cx="0" cy="276225"/>
          </a:xfrm>
          <a:prstGeom prst="line">
            <a:avLst/>
          </a:prstGeom>
          <a:ln>
            <a:solidFill>
              <a:srgbClr val="0DA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 descr="8042013_成功在于自信，而她有"/>
          <p:cNvPicPr>
            <a:picLocks noChangeAspect="1"/>
          </p:cNvPicPr>
          <p:nvPr/>
        </p:nvPicPr>
        <p:blipFill>
          <a:blip r:embed="rId1"/>
          <a:srcRect l="16632" r="16632"/>
          <a:stretch>
            <a:fillRect/>
          </a:stretch>
        </p:blipFill>
        <p:spPr>
          <a:xfrm>
            <a:off x="1190625" y="2654935"/>
            <a:ext cx="1615440" cy="1615440"/>
          </a:xfrm>
          <a:prstGeom prst="ellipse">
            <a:avLst/>
          </a:prstGeom>
          <a:ln w="15875">
            <a:gradFill>
              <a:gsLst>
                <a:gs pos="0">
                  <a:srgbClr val="0DA6F3">
                    <a:alpha val="0"/>
                  </a:srgbClr>
                </a:gs>
                <a:gs pos="100000">
                  <a:srgbClr val="2757FC"/>
                </a:gs>
              </a:gsLst>
              <a:lin ang="5400000" scaled="1"/>
            </a:gradFill>
          </a:ln>
        </p:spPr>
      </p:pic>
      <p:pic>
        <p:nvPicPr>
          <p:cNvPr id="28" name="图片 27" descr="8081566_年轻商务男士使用笔记"/>
          <p:cNvPicPr>
            <a:picLocks noChangeAspect="1"/>
          </p:cNvPicPr>
          <p:nvPr/>
        </p:nvPicPr>
        <p:blipFill>
          <a:blip r:embed="rId2"/>
          <a:srcRect l="16658" r="16658"/>
          <a:stretch>
            <a:fillRect/>
          </a:stretch>
        </p:blipFill>
        <p:spPr>
          <a:xfrm>
            <a:off x="9364028" y="2654935"/>
            <a:ext cx="1615440" cy="1615440"/>
          </a:xfrm>
          <a:prstGeom prst="ellipse">
            <a:avLst/>
          </a:prstGeom>
          <a:ln w="15875">
            <a:gradFill>
              <a:gsLst>
                <a:gs pos="0">
                  <a:srgbClr val="0DA6F3">
                    <a:alpha val="0"/>
                  </a:srgbClr>
                </a:gs>
                <a:gs pos="100000">
                  <a:srgbClr val="2757FC"/>
                </a:gs>
              </a:gsLst>
              <a:lin ang="5400000" scaled="1"/>
            </a:gradFill>
          </a:ln>
        </p:spPr>
      </p:pic>
      <p:sp>
        <p:nvSpPr>
          <p:cNvPr id="32" name="文本框 31"/>
          <p:cNvSpPr txBox="1"/>
          <p:nvPr/>
        </p:nvSpPr>
        <p:spPr>
          <a:xfrm>
            <a:off x="869950" y="5056505"/>
            <a:ext cx="2256155" cy="100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b="1">
                <a:solidFill>
                  <a:srgbClr val="002060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Role Assigned</a:t>
            </a:r>
            <a:endParaRPr sz="1400" b="1">
              <a:solidFill>
                <a:srgbClr val="002060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b="1">
                <a:solidFill>
                  <a:srgbClr val="002060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Create Employee</a:t>
            </a:r>
            <a:endParaRPr sz="1400" b="1">
              <a:solidFill>
                <a:srgbClr val="002060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b="1">
                <a:solidFill>
                  <a:srgbClr val="002060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Create Project</a:t>
            </a:r>
            <a:endParaRPr sz="1400" b="1">
              <a:solidFill>
                <a:srgbClr val="002060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113790" y="4622800"/>
            <a:ext cx="1769110" cy="3816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ABEF">
                  <a:alpha val="100000"/>
                </a:srgbClr>
              </a:gs>
              <a:gs pos="100000">
                <a:srgbClr val="284BFC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IN" altLang="zh-CN">
                <a:cs typeface="Poppins SemiBold" panose="00000700000000000000" charset="0"/>
                <a:sym typeface="+mn-ea"/>
              </a:rPr>
              <a:t>Admin</a:t>
            </a:r>
            <a:endParaRPr lang="en-IN" altLang="zh-CN">
              <a:cs typeface="Poppins SemiBold" panose="00000700000000000000" charset="0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772660" y="5050155"/>
            <a:ext cx="2741930" cy="15252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b="1">
                <a:solidFill>
                  <a:srgbClr val="002060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Leave Request Management</a:t>
            </a:r>
            <a:endParaRPr sz="1400" b="1">
              <a:solidFill>
                <a:srgbClr val="002060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b="1">
                <a:solidFill>
                  <a:srgbClr val="002060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Attendance Tracking</a:t>
            </a:r>
            <a:endParaRPr sz="1400" b="1">
              <a:solidFill>
                <a:srgbClr val="002060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b="1">
                <a:solidFill>
                  <a:srgbClr val="002060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Reporting and Analytics</a:t>
            </a:r>
            <a:endParaRPr sz="1400" b="1">
              <a:solidFill>
                <a:srgbClr val="002060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b="1">
                <a:solidFill>
                  <a:srgbClr val="002060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User Authentication and Authorization</a:t>
            </a:r>
            <a:endParaRPr sz="1400" b="1">
              <a:solidFill>
                <a:srgbClr val="002060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205730" y="4603115"/>
            <a:ext cx="1769110" cy="3816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ABEF">
                  <a:alpha val="100000"/>
                </a:srgbClr>
              </a:gs>
              <a:gs pos="100000">
                <a:srgbClr val="284BFC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IN" altLang="zh-CN">
                <a:cs typeface="Poppins SemiBold" panose="00000700000000000000" charset="0"/>
                <a:sym typeface="+mn-ea"/>
              </a:rPr>
              <a:t>Manager</a:t>
            </a:r>
            <a:endParaRPr lang="en-IN" altLang="zh-CN">
              <a:cs typeface="Poppins SemiBold" panose="00000700000000000000" charset="0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053195" y="5043805"/>
            <a:ext cx="2256155" cy="100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rgbClr val="002060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Mark Attendance</a:t>
            </a:r>
            <a:endParaRPr lang="en-IN" sz="1400" b="1">
              <a:solidFill>
                <a:srgbClr val="002060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rgbClr val="002060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Request For leaves</a:t>
            </a:r>
            <a:endParaRPr lang="en-IN" sz="1400" b="1">
              <a:solidFill>
                <a:srgbClr val="002060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9297035" y="4610100"/>
            <a:ext cx="1769110" cy="3816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ABEF">
                  <a:alpha val="100000"/>
                </a:srgbClr>
              </a:gs>
              <a:gs pos="100000">
                <a:srgbClr val="284BFC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IN" altLang="zh-CN">
                <a:cs typeface="Poppins SemiBold" panose="00000700000000000000" charset="0"/>
                <a:sym typeface="+mn-ea"/>
              </a:rPr>
              <a:t>Employee</a:t>
            </a:r>
            <a:endParaRPr lang="en-IN" altLang="zh-CN">
              <a:cs typeface="Poppins SemiBold" panose="00000700000000000000" charset="0"/>
              <a:sym typeface="+mn-ea"/>
            </a:endParaRPr>
          </a:p>
        </p:txBody>
      </p:sp>
      <p:pic>
        <p:nvPicPr>
          <p:cNvPr id="2" name="图片 29" descr="8168085_商人的肖像"/>
          <p:cNvPicPr>
            <a:picLocks noChangeAspect="1"/>
          </p:cNvPicPr>
          <p:nvPr/>
        </p:nvPicPr>
        <p:blipFill>
          <a:blip r:embed="rId3"/>
          <a:srcRect l="16658" r="16658"/>
          <a:stretch>
            <a:fillRect/>
          </a:stretch>
        </p:blipFill>
        <p:spPr>
          <a:xfrm>
            <a:off x="5277168" y="2700020"/>
            <a:ext cx="1615440" cy="1615440"/>
          </a:xfrm>
          <a:prstGeom prst="ellipse">
            <a:avLst/>
          </a:prstGeom>
          <a:ln w="15875">
            <a:gradFill>
              <a:gsLst>
                <a:gs pos="0">
                  <a:srgbClr val="0DA6F3">
                    <a:alpha val="0"/>
                  </a:srgbClr>
                </a:gs>
                <a:gs pos="100000">
                  <a:srgbClr val="2757FC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7831815_摘要商业室内背景，蓝"/>
          <p:cNvPicPr>
            <a:picLocks noChangeAspect="1"/>
          </p:cNvPicPr>
          <p:nvPr/>
        </p:nvPicPr>
        <p:blipFill>
          <a:blip r:embed="rId1"/>
          <a:srcRect t="7819" b="78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ABEF">
                  <a:alpha val="70000"/>
                </a:srgbClr>
              </a:gs>
              <a:gs pos="100000">
                <a:srgbClr val="284BFC">
                  <a:alpha val="8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SemiBold" panose="00000700000000000000" charset="0"/>
            </a:endParaRPr>
          </a:p>
        </p:txBody>
      </p:sp>
      <p:sp>
        <p:nvSpPr>
          <p:cNvPr id="14" name="任意多边形: 形状 7"/>
          <p:cNvSpPr/>
          <p:nvPr/>
        </p:nvSpPr>
        <p:spPr>
          <a:xfrm>
            <a:off x="0" y="5618831"/>
            <a:ext cx="12192000" cy="1238819"/>
          </a:xfrm>
          <a:custGeom>
            <a:avLst/>
            <a:gdLst>
              <a:gd name="connsiteX0" fmla="*/ 0 w 12192000"/>
              <a:gd name="connsiteY0" fmla="*/ 0 h 1238819"/>
              <a:gd name="connsiteX1" fmla="*/ 1664 w 12192000"/>
              <a:gd name="connsiteY1" fmla="*/ 584 h 1238819"/>
              <a:gd name="connsiteX2" fmla="*/ 6096000 w 12192000"/>
              <a:gd name="connsiteY2" fmla="*/ 756219 h 1238819"/>
              <a:gd name="connsiteX3" fmla="*/ 12190337 w 12192000"/>
              <a:gd name="connsiteY3" fmla="*/ 584 h 1238819"/>
              <a:gd name="connsiteX4" fmla="*/ 12192000 w 12192000"/>
              <a:gd name="connsiteY4" fmla="*/ 0 h 1238819"/>
              <a:gd name="connsiteX5" fmla="*/ 12192000 w 12192000"/>
              <a:gd name="connsiteY5" fmla="*/ 1238819 h 1238819"/>
              <a:gd name="connsiteX6" fmla="*/ 0 w 12192000"/>
              <a:gd name="connsiteY6" fmla="*/ 1238819 h 123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238819">
                <a:moveTo>
                  <a:pt x="0" y="0"/>
                </a:moveTo>
                <a:lnTo>
                  <a:pt x="1664" y="584"/>
                </a:lnTo>
                <a:cubicBezTo>
                  <a:pt x="1450239" y="462070"/>
                  <a:pt x="3642464" y="756219"/>
                  <a:pt x="6096000" y="756219"/>
                </a:cubicBezTo>
                <a:cubicBezTo>
                  <a:pt x="8549536" y="756219"/>
                  <a:pt x="10741762" y="462070"/>
                  <a:pt x="12190337" y="584"/>
                </a:cubicBezTo>
                <a:lnTo>
                  <a:pt x="12192000" y="0"/>
                </a:lnTo>
                <a:lnTo>
                  <a:pt x="12192000" y="1238819"/>
                </a:lnTo>
                <a:lnTo>
                  <a:pt x="0" y="12388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97990" y="544195"/>
            <a:ext cx="8778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FLOW DIAGRAM</a:t>
            </a:r>
            <a:endParaRPr lang="en-US" sz="4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6" name="Picture 5" descr="riy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1752600"/>
            <a:ext cx="8162925" cy="3576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 userDrawn="1"/>
        </p:nvSpPr>
        <p:spPr>
          <a:xfrm>
            <a:off x="123825" y="32385"/>
            <a:ext cx="737235" cy="737235"/>
          </a:xfrm>
          <a:prstGeom prst="ellipse">
            <a:avLst/>
          </a:prstGeom>
          <a:gradFill>
            <a:gsLst>
              <a:gs pos="0">
                <a:srgbClr val="01ABEF">
                  <a:alpha val="26000"/>
                </a:srgbClr>
              </a:gs>
              <a:gs pos="100000">
                <a:srgbClr val="284BFC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46050" y="511175"/>
            <a:ext cx="304165" cy="304165"/>
          </a:xfrm>
          <a:prstGeom prst="ellipse">
            <a:avLst/>
          </a:prstGeom>
          <a:gradFill>
            <a:gsLst>
              <a:gs pos="0">
                <a:srgbClr val="01ABEF">
                  <a:alpha val="48000"/>
                </a:srgbClr>
              </a:gs>
              <a:gs pos="100000">
                <a:srgbClr val="284BFC">
                  <a:alpha val="3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pic>
        <p:nvPicPr>
          <p:cNvPr id="5" name="Picture 4" descr="Screenshot (2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360" y="1409700"/>
            <a:ext cx="9986645" cy="52959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62455" y="402590"/>
            <a:ext cx="80759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4400" u="sng">
                <a:solidFill>
                  <a:schemeClr val="accent5">
                    <a:lumMod val="50000"/>
                  </a:schemeClr>
                </a:solidFill>
              </a:rPr>
              <a:t>ADMIN DASHBOARD</a:t>
            </a:r>
            <a:endParaRPr lang="en-IN" altLang="en-US" sz="4400" u="sng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 userDrawn="1">
            <p:custDataLst>
              <p:tags r:id="rId1"/>
            </p:custDataLst>
          </p:nvPr>
        </p:nvSpPr>
        <p:spPr>
          <a:xfrm>
            <a:off x="123825" y="32385"/>
            <a:ext cx="737235" cy="737235"/>
          </a:xfrm>
          <a:prstGeom prst="ellipse">
            <a:avLst/>
          </a:prstGeom>
          <a:gradFill>
            <a:gsLst>
              <a:gs pos="0">
                <a:srgbClr val="01ABEF">
                  <a:alpha val="26000"/>
                </a:srgbClr>
              </a:gs>
              <a:gs pos="100000">
                <a:srgbClr val="284BFC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sp>
        <p:nvSpPr>
          <p:cNvPr id="8" name="椭圆 7"/>
          <p:cNvSpPr/>
          <p:nvPr userDrawn="1">
            <p:custDataLst>
              <p:tags r:id="rId2"/>
            </p:custDataLst>
          </p:nvPr>
        </p:nvSpPr>
        <p:spPr>
          <a:xfrm>
            <a:off x="146050" y="511175"/>
            <a:ext cx="304165" cy="304165"/>
          </a:xfrm>
          <a:prstGeom prst="ellipse">
            <a:avLst/>
          </a:prstGeom>
          <a:gradFill>
            <a:gsLst>
              <a:gs pos="0">
                <a:srgbClr val="01ABEF">
                  <a:alpha val="48000"/>
                </a:srgbClr>
              </a:gs>
              <a:gs pos="100000">
                <a:srgbClr val="284BFC">
                  <a:alpha val="3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SemiBold" panose="00000700000000000000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28000"/>
          </a:blip>
          <a:srcRect l="27251" b="13490"/>
          <a:stretch>
            <a:fillRect/>
          </a:stretch>
        </p:blipFill>
        <p:spPr>
          <a:xfrm flipH="1">
            <a:off x="7254875" y="3215640"/>
            <a:ext cx="4937125" cy="3642360"/>
          </a:xfrm>
          <a:prstGeom prst="rect">
            <a:avLst/>
          </a:prstGeom>
        </p:spPr>
      </p:pic>
      <p:pic>
        <p:nvPicPr>
          <p:cNvPr id="2" name="Picture 1" descr="Screenshot (2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" y="1104900"/>
            <a:ext cx="10221595" cy="53752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724150" y="108585"/>
            <a:ext cx="6794500" cy="661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4400" u="sng">
                <a:solidFill>
                  <a:srgbClr val="002060"/>
                </a:solidFill>
              </a:rPr>
              <a:t>MANAGER DASHBOARD</a:t>
            </a:r>
            <a:endParaRPr lang="en-IN" altLang="en-US" sz="4400" u="sng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MGM3ZDNiNjQ5MjMwNGE4NGUzZGUzN2M4NzZkODkzZjgifQ=="/>
  <p:tag name="KSO_WPP_MARK_KEY" val="57c245b2-aa90-489a-a87e-dc49d81264f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Poppins SemiBold"/>
        <a:ea typeface=""/>
        <a:cs typeface=""/>
        <a:font script="Jpan" typeface="ＭＳ Ｐゴシック"/>
        <a:font script="Hang" typeface="맑은 고딕"/>
        <a:font script="Hans" typeface="Poppins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SemiBold"/>
        <a:ea typeface=""/>
        <a:cs typeface=""/>
        <a:font script="Jpan" typeface="ＭＳ Ｐゴシック"/>
        <a:font script="Hang" typeface="맑은 고딕"/>
        <a:font script="Hans" typeface="Poppins SemiBold"/>
        <a:font script="Hant" typeface="新細明體"/>
        <a:font script="Arab" typeface="Poppins SemiBold"/>
        <a:font script="Hebr" typeface="Poppins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oppins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SemiBold"/>
        <a:ea typeface=""/>
        <a:cs typeface=""/>
        <a:font script="Jpan" typeface="ＭＳ Ｐゴシック"/>
        <a:font script="Hang" typeface="맑은 고딕"/>
        <a:font script="Hans" typeface="Poppins SemiBold"/>
        <a:font script="Hant" typeface="新細明體"/>
        <a:font script="Arab" typeface="Poppins SemiBold"/>
        <a:font script="Hebr" typeface="Poppins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oppins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SemiBold"/>
        <a:ea typeface=""/>
        <a:cs typeface=""/>
        <a:font script="Jpan" typeface="ＭＳ Ｐゴシック"/>
        <a:font script="Hang" typeface="맑은 고딕"/>
        <a:font script="Hans" typeface="Poppins SemiBold"/>
        <a:font script="Hant" typeface="新細明體"/>
        <a:font script="Arab" typeface="Poppins SemiBold"/>
        <a:font script="Hebr" typeface="Poppins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2320</Words>
  <Application>WPS Presentation</Application>
  <PresentationFormat>宽屏</PresentationFormat>
  <Paragraphs>74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Poppins SemiBold</vt:lpstr>
      <vt:lpstr>Poppins Medium</vt:lpstr>
      <vt:lpstr>Roboto Light</vt:lpstr>
      <vt:lpstr>Microsoft YaHei</vt:lpstr>
      <vt:lpstr>Arial Unicode MS</vt:lpstr>
      <vt:lpstr>Arial Black</vt:lpstr>
      <vt:lpstr>Bahnschrift</vt:lpstr>
      <vt:lpstr>Wingdings</vt:lpstr>
      <vt:lpstr>Bahnschrift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riyay</cp:lastModifiedBy>
  <cp:revision>197</cp:revision>
  <dcterms:created xsi:type="dcterms:W3CDTF">2023-04-13T06:20:00Z</dcterms:created>
  <dcterms:modified xsi:type="dcterms:W3CDTF">2024-05-15T12:09:23Z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04E964CB36804A1CB8F088FC70C5F7A4_13</vt:lpwstr>
  </property>
  <property fmtid="{D5CDD505-2E9C-101B-9397-08002B2CF9AE}" pid="3" name="KSOProductBuildVer">
    <vt:lpwstr>1033-12.2.0.13472</vt:lpwstr>
  </property>
</Properties>
</file>